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4" r:id="rId17"/>
    <p:sldId id="269" r:id="rId18"/>
    <p:sldId id="273" r:id="rId19"/>
    <p:sldId id="275" r:id="rId20"/>
    <p:sldId id="271" r:id="rId21"/>
  </p:sldIdLst>
  <p:sldSz cx="9144000" cy="6858000" type="screen4x3"/>
  <p:notesSz cx="6797675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74">
          <p15:clr>
            <a:srgbClr val="A4A3A4"/>
          </p15:clr>
        </p15:guide>
        <p15:guide id="2" pos="54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F7A43"/>
    <a:srgbClr val="44A35D"/>
    <a:srgbClr val="006600"/>
    <a:srgbClr val="009900"/>
    <a:srgbClr val="080808"/>
    <a:srgbClr val="21314D"/>
    <a:srgbClr val="00C6D7"/>
    <a:srgbClr val="0083A9"/>
    <a:srgbClr val="44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C00A5A-4685-4F69-97FD-CA31BA522276}" v="5" dt="2025-11-06T16:37:08.7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1" autoAdjust="0"/>
  </p:normalViewPr>
  <p:slideViewPr>
    <p:cSldViewPr>
      <p:cViewPr varScale="1">
        <p:scale>
          <a:sx n="112" d="100"/>
          <a:sy n="112" d="100"/>
        </p:scale>
        <p:origin x="1578" y="108"/>
      </p:cViewPr>
      <p:guideLst>
        <p:guide orient="horz" pos="3874"/>
        <p:guide pos="54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øren Per Sørensen" userId="0ad820a0-b8bb-4761-aa73-265a88ab0593" providerId="ADAL" clId="{26D48A7C-4331-4FE3-9AED-66F9A1186101}"/>
    <pc:docChg chg="undo custSel addSld delSld modSld sldOrd">
      <pc:chgData name="Søren Per Sørensen" userId="0ad820a0-b8bb-4761-aa73-265a88ab0593" providerId="ADAL" clId="{26D48A7C-4331-4FE3-9AED-66F9A1186101}" dt="2025-11-06T16:40:47.060" v="664" actId="6549"/>
      <pc:docMkLst>
        <pc:docMk/>
      </pc:docMkLst>
      <pc:sldChg chg="modSp mod">
        <pc:chgData name="Søren Per Sørensen" userId="0ad820a0-b8bb-4761-aa73-265a88ab0593" providerId="ADAL" clId="{26D48A7C-4331-4FE3-9AED-66F9A1186101}" dt="2025-11-06T16:37:47.884" v="595" actId="1076"/>
        <pc:sldMkLst>
          <pc:docMk/>
          <pc:sldMk cId="2852933955" sldId="267"/>
        </pc:sldMkLst>
        <pc:spChg chg="mod">
          <ac:chgData name="Søren Per Sørensen" userId="0ad820a0-b8bb-4761-aa73-265a88ab0593" providerId="ADAL" clId="{26D48A7C-4331-4FE3-9AED-66F9A1186101}" dt="2025-11-06T16:37:47.884" v="595" actId="1076"/>
          <ac:spMkLst>
            <pc:docMk/>
            <pc:sldMk cId="2852933955" sldId="267"/>
            <ac:spMk id="3" creationId="{CCFB9DDD-94EC-156D-66ED-7DF2ABA9A592}"/>
          </ac:spMkLst>
        </pc:spChg>
      </pc:sldChg>
      <pc:sldChg chg="addSp delSp modSp mod">
        <pc:chgData name="Søren Per Sørensen" userId="0ad820a0-b8bb-4761-aa73-265a88ab0593" providerId="ADAL" clId="{26D48A7C-4331-4FE3-9AED-66F9A1186101}" dt="2025-11-06T16:37:29.528" v="588" actId="5793"/>
        <pc:sldMkLst>
          <pc:docMk/>
          <pc:sldMk cId="3683513770" sldId="268"/>
        </pc:sldMkLst>
        <pc:spChg chg="mod">
          <ac:chgData name="Søren Per Sørensen" userId="0ad820a0-b8bb-4761-aa73-265a88ab0593" providerId="ADAL" clId="{26D48A7C-4331-4FE3-9AED-66F9A1186101}" dt="2025-11-06T16:37:29.528" v="588" actId="5793"/>
          <ac:spMkLst>
            <pc:docMk/>
            <pc:sldMk cId="3683513770" sldId="268"/>
            <ac:spMk id="3" creationId="{329F3518-DF8A-3C97-0B0F-E3B97327DA5F}"/>
          </ac:spMkLst>
        </pc:spChg>
        <pc:picChg chg="add del mod">
          <ac:chgData name="Søren Per Sørensen" userId="0ad820a0-b8bb-4761-aa73-265a88ab0593" providerId="ADAL" clId="{26D48A7C-4331-4FE3-9AED-66F9A1186101}" dt="2025-11-06T16:37:23.817" v="586" actId="478"/>
          <ac:picMkLst>
            <pc:docMk/>
            <pc:sldMk cId="3683513770" sldId="268"/>
            <ac:picMk id="5" creationId="{043DB361-A39D-DB04-B04D-8211563E7841}"/>
          </ac:picMkLst>
        </pc:picChg>
      </pc:sldChg>
      <pc:sldChg chg="modSp mod modAnim">
        <pc:chgData name="Søren Per Sørensen" userId="0ad820a0-b8bb-4761-aa73-265a88ab0593" providerId="ADAL" clId="{26D48A7C-4331-4FE3-9AED-66F9A1186101}" dt="2025-11-06T16:27:49.782" v="422"/>
        <pc:sldMkLst>
          <pc:docMk/>
          <pc:sldMk cId="491777210" sldId="269"/>
        </pc:sldMkLst>
        <pc:spChg chg="mod">
          <ac:chgData name="Søren Per Sørensen" userId="0ad820a0-b8bb-4761-aa73-265a88ab0593" providerId="ADAL" clId="{26D48A7C-4331-4FE3-9AED-66F9A1186101}" dt="2025-11-06T16:17:40.247" v="177" actId="20577"/>
          <ac:spMkLst>
            <pc:docMk/>
            <pc:sldMk cId="491777210" sldId="269"/>
            <ac:spMk id="3" creationId="{C41AA75A-E018-F9AD-6C0D-E2F4E8F47816}"/>
          </ac:spMkLst>
        </pc:spChg>
      </pc:sldChg>
      <pc:sldChg chg="addSp delSp modSp new mod">
        <pc:chgData name="Søren Per Sørensen" userId="0ad820a0-b8bb-4761-aa73-265a88ab0593" providerId="ADAL" clId="{26D48A7C-4331-4FE3-9AED-66F9A1186101}" dt="2025-11-06T16:14:32.352" v="168" actId="1076"/>
        <pc:sldMkLst>
          <pc:docMk/>
          <pc:sldMk cId="3288398319" sldId="271"/>
        </pc:sldMkLst>
        <pc:spChg chg="del">
          <ac:chgData name="Søren Per Sørensen" userId="0ad820a0-b8bb-4761-aa73-265a88ab0593" providerId="ADAL" clId="{26D48A7C-4331-4FE3-9AED-66F9A1186101}" dt="2025-11-06T16:13:25.050" v="148" actId="478"/>
          <ac:spMkLst>
            <pc:docMk/>
            <pc:sldMk cId="3288398319" sldId="271"/>
            <ac:spMk id="2" creationId="{C81FCAA5-02F6-82D9-6B9C-3C6DEC13840E}"/>
          </ac:spMkLst>
        </pc:spChg>
        <pc:spChg chg="del">
          <ac:chgData name="Søren Per Sørensen" userId="0ad820a0-b8bb-4761-aa73-265a88ab0593" providerId="ADAL" clId="{26D48A7C-4331-4FE3-9AED-66F9A1186101}" dt="2025-11-06T16:13:21.717" v="147" actId="478"/>
          <ac:spMkLst>
            <pc:docMk/>
            <pc:sldMk cId="3288398319" sldId="271"/>
            <ac:spMk id="3" creationId="{39166B3E-2A15-32CC-36BF-27380DFBE5EE}"/>
          </ac:spMkLst>
        </pc:spChg>
        <pc:spChg chg="mod">
          <ac:chgData name="Søren Per Sørensen" userId="0ad820a0-b8bb-4761-aa73-265a88ab0593" providerId="ADAL" clId="{26D48A7C-4331-4FE3-9AED-66F9A1186101}" dt="2025-11-06T16:14:00.546" v="165" actId="1076"/>
          <ac:spMkLst>
            <pc:docMk/>
            <pc:sldMk cId="3288398319" sldId="271"/>
            <ac:spMk id="4" creationId="{BDCF49EA-AE78-9BD9-5973-75F0F44E6460}"/>
          </ac:spMkLst>
        </pc:spChg>
        <pc:picChg chg="add mod">
          <ac:chgData name="Søren Per Sørensen" userId="0ad820a0-b8bb-4761-aa73-265a88ab0593" providerId="ADAL" clId="{26D48A7C-4331-4FE3-9AED-66F9A1186101}" dt="2025-11-06T16:14:32.352" v="168" actId="1076"/>
          <ac:picMkLst>
            <pc:docMk/>
            <pc:sldMk cId="3288398319" sldId="271"/>
            <ac:picMk id="5" creationId="{C3811839-8317-94F6-F00B-B7BD49B9C16A}"/>
          </ac:picMkLst>
        </pc:picChg>
      </pc:sldChg>
      <pc:sldChg chg="modSp add mod ord">
        <pc:chgData name="Søren Per Sørensen" userId="0ad820a0-b8bb-4761-aa73-265a88ab0593" providerId="ADAL" clId="{26D48A7C-4331-4FE3-9AED-66F9A1186101}" dt="2025-11-06T16:25:57.904" v="395" actId="14100"/>
        <pc:sldMkLst>
          <pc:docMk/>
          <pc:sldMk cId="1485558721" sldId="272"/>
        </pc:sldMkLst>
        <pc:spChg chg="mod">
          <ac:chgData name="Søren Per Sørensen" userId="0ad820a0-b8bb-4761-aa73-265a88ab0593" providerId="ADAL" clId="{26D48A7C-4331-4FE3-9AED-66F9A1186101}" dt="2025-11-06T16:25:57.904" v="395" actId="14100"/>
          <ac:spMkLst>
            <pc:docMk/>
            <pc:sldMk cId="1485558721" sldId="272"/>
            <ac:spMk id="3" creationId="{D3E1CFD0-B1FA-7AA4-7D3C-A3A0F14C290E}"/>
          </ac:spMkLst>
        </pc:spChg>
        <pc:spChg chg="mod">
          <ac:chgData name="Søren Per Sørensen" userId="0ad820a0-b8bb-4761-aa73-265a88ab0593" providerId="ADAL" clId="{26D48A7C-4331-4FE3-9AED-66F9A1186101}" dt="2025-11-06T16:19:47.182" v="206" actId="14100"/>
          <ac:spMkLst>
            <pc:docMk/>
            <pc:sldMk cId="1485558721" sldId="272"/>
            <ac:spMk id="4" creationId="{02587C9D-179A-A186-E336-8A76969F3A25}"/>
          </ac:spMkLst>
        </pc:spChg>
      </pc:sldChg>
      <pc:sldChg chg="modSp add mod">
        <pc:chgData name="Søren Per Sørensen" userId="0ad820a0-b8bb-4761-aa73-265a88ab0593" providerId="ADAL" clId="{26D48A7C-4331-4FE3-9AED-66F9A1186101}" dt="2025-11-06T16:12:40.812" v="145" actId="20577"/>
        <pc:sldMkLst>
          <pc:docMk/>
          <pc:sldMk cId="1863777880" sldId="273"/>
        </pc:sldMkLst>
        <pc:spChg chg="mod">
          <ac:chgData name="Søren Per Sørensen" userId="0ad820a0-b8bb-4761-aa73-265a88ab0593" providerId="ADAL" clId="{26D48A7C-4331-4FE3-9AED-66F9A1186101}" dt="2025-11-06T16:12:40.812" v="145" actId="20577"/>
          <ac:spMkLst>
            <pc:docMk/>
            <pc:sldMk cId="1863777880" sldId="273"/>
            <ac:spMk id="3" creationId="{704EBCE4-AEBD-6CA2-812A-42E20BFE5E0F}"/>
          </ac:spMkLst>
        </pc:spChg>
      </pc:sldChg>
      <pc:sldChg chg="modSp add mod">
        <pc:chgData name="Søren Per Sørensen" userId="0ad820a0-b8bb-4761-aa73-265a88ab0593" providerId="ADAL" clId="{26D48A7C-4331-4FE3-9AED-66F9A1186101}" dt="2025-11-06T16:40:47.060" v="664" actId="6549"/>
        <pc:sldMkLst>
          <pc:docMk/>
          <pc:sldMk cId="991488717" sldId="274"/>
        </pc:sldMkLst>
        <pc:spChg chg="mod">
          <ac:chgData name="Søren Per Sørensen" userId="0ad820a0-b8bb-4761-aa73-265a88ab0593" providerId="ADAL" clId="{26D48A7C-4331-4FE3-9AED-66F9A1186101}" dt="2025-11-06T16:40:47.060" v="664" actId="6549"/>
          <ac:spMkLst>
            <pc:docMk/>
            <pc:sldMk cId="991488717" sldId="274"/>
            <ac:spMk id="3" creationId="{7537E7CE-C203-8A4B-51BE-C9443DDDEF78}"/>
          </ac:spMkLst>
        </pc:spChg>
      </pc:sldChg>
      <pc:sldChg chg="new del">
        <pc:chgData name="Søren Per Sørensen" userId="0ad820a0-b8bb-4761-aa73-265a88ab0593" providerId="ADAL" clId="{26D48A7C-4331-4FE3-9AED-66F9A1186101}" dt="2025-11-06T16:21:11.510" v="259" actId="680"/>
        <pc:sldMkLst>
          <pc:docMk/>
          <pc:sldMk cId="3749427305" sldId="274"/>
        </pc:sldMkLst>
      </pc:sldChg>
      <pc:sldChg chg="add">
        <pc:chgData name="Søren Per Sørensen" userId="0ad820a0-b8bb-4761-aa73-265a88ab0593" providerId="ADAL" clId="{26D48A7C-4331-4FE3-9AED-66F9A1186101}" dt="2025-11-06T16:29:01.777" v="440" actId="2890"/>
        <pc:sldMkLst>
          <pc:docMk/>
          <pc:sldMk cId="1839659742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sk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verColor"/>
          <p:cNvSpPr/>
          <p:nvPr userDrawn="1"/>
        </p:nvSpPr>
        <p:spPr>
          <a:xfrm>
            <a:off x="0" y="1026000"/>
            <a:ext cx="9144000" cy="5832000"/>
          </a:xfrm>
          <a:prstGeom prst="rect">
            <a:avLst/>
          </a:prstGeom>
          <a:solidFill>
            <a:srgbClr val="771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Intro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02000" y="1782000"/>
            <a:ext cx="7902448" cy="278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Introtekst</a:t>
            </a:r>
            <a:endParaRPr lang="da-DK" dirty="0"/>
          </a:p>
        </p:txBody>
      </p:sp>
      <p:sp>
        <p:nvSpPr>
          <p:cNvPr id="21" name="Speaker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0" y="6066000"/>
            <a:ext cx="3600000" cy="792000"/>
          </a:xfrm>
          <a:prstGeom prst="rect">
            <a:avLst/>
          </a:prstGeom>
        </p:spPr>
        <p:txBody>
          <a:bodyPr lIns="0" tIns="0" rIns="0" bIns="612000"/>
          <a:lstStyle>
            <a:lvl1pPr marL="0" indent="0" algn="r">
              <a:buNone/>
              <a:defRPr sz="1200" baseline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Navn</a:t>
            </a:r>
          </a:p>
        </p:txBody>
      </p:sp>
      <p:sp>
        <p:nvSpPr>
          <p:cNvPr id="12" name="Heading"/>
          <p:cNvSpPr>
            <a:spLocks noGrp="1"/>
          </p:cNvSpPr>
          <p:nvPr>
            <p:ph type="body" sz="quarter" idx="16" hasCustomPrompt="1"/>
          </p:nvPr>
        </p:nvSpPr>
        <p:spPr>
          <a:xfrm>
            <a:off x="702000" y="2196000"/>
            <a:ext cx="7542408" cy="9807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4000" b="1" i="0" cap="all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b="1" i="0" cap="all" baseline="0" dirty="0"/>
              <a:t>Overskrift</a:t>
            </a:r>
          </a:p>
        </p:txBody>
      </p:sp>
      <p:sp>
        <p:nvSpPr>
          <p:cNvPr id="4" name="SidePanel"/>
          <p:cNvSpPr>
            <a:spLocks noGrp="1"/>
          </p:cNvSpPr>
          <p:nvPr>
            <p:ph type="body" sz="quarter" idx="17" hasCustomPrompt="1"/>
          </p:nvPr>
        </p:nvSpPr>
        <p:spPr>
          <a:xfrm>
            <a:off x="8623078" y="1026128"/>
            <a:ext cx="522065" cy="5832729"/>
          </a:xfrm>
          <a:prstGeom prst="rect">
            <a:avLst/>
          </a:prstGeom>
          <a:solidFill>
            <a:srgbClr val="CE2630"/>
          </a:solidFill>
        </p:spPr>
        <p:txBody>
          <a:bodyPr vert="vert" lIns="0" tIns="522000" rIns="0" bIns="0" anchor="ctr"/>
          <a:lstStyle>
            <a:lvl1pPr marL="0" indent="0">
              <a:buNone/>
              <a:defRPr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a-DK" dirty="0"/>
              <a:t>Dato. Måned år</a:t>
            </a:r>
          </a:p>
        </p:txBody>
      </p:sp>
      <p:pic>
        <p:nvPicPr>
          <p:cNvPr id="5" name="Billede 4" descr="Logo" title="Logo">
            <a:extLst>
              <a:ext uri="{FF2B5EF4-FFF2-40B4-BE49-F238E27FC236}">
                <a16:creationId xmlns:a16="http://schemas.microsoft.com/office/drawing/2014/main" id="{747BAF53-B496-81E3-FA87-81DB19E9C02C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504000"/>
            <a:ext cx="2304000" cy="684000"/>
          </a:xfrm>
          <a:prstGeom prst="rect">
            <a:avLst/>
          </a:prstGeom>
        </p:spPr>
      </p:pic>
      <p:pic>
        <p:nvPicPr>
          <p:cNvPr id="7" name="Billede 6" descr="Logo" title="Logo">
            <a:extLst>
              <a:ext uri="{FF2B5EF4-FFF2-40B4-BE49-F238E27FC236}">
                <a16:creationId xmlns:a16="http://schemas.microsoft.com/office/drawing/2014/main" id="{1FDD5126-3416-D65A-01C0-FE580A2B29F7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5166000"/>
            <a:ext cx="324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5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tro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02001" y="5148000"/>
            <a:ext cx="7902448" cy="278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710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Introtekst</a:t>
            </a:r>
            <a:endParaRPr lang="da-DK" dirty="0"/>
          </a:p>
        </p:txBody>
      </p:sp>
      <p:sp>
        <p:nvSpPr>
          <p:cNvPr id="21" name="Speaker"/>
          <p:cNvSpPr>
            <a:spLocks noGrp="1"/>
          </p:cNvSpPr>
          <p:nvPr>
            <p:ph type="body" sz="quarter" idx="14" hasCustomPrompt="1"/>
          </p:nvPr>
        </p:nvSpPr>
        <p:spPr>
          <a:xfrm>
            <a:off x="5022000" y="3978000"/>
            <a:ext cx="3600000" cy="792000"/>
          </a:xfrm>
          <a:prstGeom prst="rect">
            <a:avLst/>
          </a:prstGeom>
        </p:spPr>
        <p:txBody>
          <a:bodyPr lIns="0" tIns="0" rIns="288000" bIns="288000" anchor="b"/>
          <a:lstStyle>
            <a:lvl1pPr marL="0" indent="0" algn="r">
              <a:buNone/>
              <a:defRPr sz="1200" baseline="0">
                <a:solidFill>
                  <a:srgbClr val="771035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Navn</a:t>
            </a:r>
          </a:p>
        </p:txBody>
      </p:sp>
      <p:sp>
        <p:nvSpPr>
          <p:cNvPr id="27" name="Heading"/>
          <p:cNvSpPr>
            <a:spLocks noGrp="1"/>
          </p:cNvSpPr>
          <p:nvPr>
            <p:ph type="body" sz="quarter" idx="16" hasCustomPrompt="1"/>
          </p:nvPr>
        </p:nvSpPr>
        <p:spPr>
          <a:xfrm>
            <a:off x="702001" y="5544000"/>
            <a:ext cx="7542408" cy="9807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4000" b="1" i="0" cap="all" baseline="0">
                <a:solidFill>
                  <a:srgbClr val="7710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b="1" i="0" cap="all" baseline="0" dirty="0"/>
              <a:t>Overskrift</a:t>
            </a:r>
            <a:endParaRPr lang="da-DK" dirty="0"/>
          </a:p>
        </p:txBody>
      </p:sp>
      <p:sp>
        <p:nvSpPr>
          <p:cNvPr id="8" name="SidePanel"/>
          <p:cNvSpPr>
            <a:spLocks noGrp="1"/>
          </p:cNvSpPr>
          <p:nvPr>
            <p:ph type="body" sz="quarter" idx="17" hasCustomPrompt="1"/>
          </p:nvPr>
        </p:nvSpPr>
        <p:spPr>
          <a:xfrm>
            <a:off x="8623078" y="1026128"/>
            <a:ext cx="522065" cy="5832729"/>
          </a:xfrm>
          <a:prstGeom prst="rect">
            <a:avLst/>
          </a:prstGeom>
          <a:solidFill>
            <a:srgbClr val="CE2630"/>
          </a:solidFill>
        </p:spPr>
        <p:txBody>
          <a:bodyPr vert="vert" lIns="0" tIns="522000" rIns="0" bIns="0" anchor="ctr"/>
          <a:lstStyle>
            <a:lvl1pPr marL="0" indent="0">
              <a:buNone/>
              <a:defRPr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a-DK" dirty="0"/>
              <a:t>Dato. Måned år</a:t>
            </a:r>
          </a:p>
        </p:txBody>
      </p:sp>
      <p:pic>
        <p:nvPicPr>
          <p:cNvPr id="3" name="Billede 2" descr="Logo" title="Logo">
            <a:extLst>
              <a:ext uri="{FF2B5EF4-FFF2-40B4-BE49-F238E27FC236}">
                <a16:creationId xmlns:a16="http://schemas.microsoft.com/office/drawing/2014/main" id="{306807AA-BCC7-A8B1-E62E-C5AD7667A265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504000"/>
            <a:ext cx="230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hoto"/>
          <p:cNvSpPr>
            <a:spLocks noGrp="1"/>
          </p:cNvSpPr>
          <p:nvPr>
            <p:ph type="pic" sz="quarter" idx="15" hasCustomPrompt="1"/>
          </p:nvPr>
        </p:nvSpPr>
        <p:spPr>
          <a:xfrm>
            <a:off x="3798000" y="1602000"/>
            <a:ext cx="4644000" cy="464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Billede (12,9 * 12,9 cm)</a:t>
            </a:r>
          </a:p>
        </p:txBody>
      </p:sp>
      <p:sp>
        <p:nvSpPr>
          <p:cNvPr id="6" name="Bulletpoint"/>
          <p:cNvSpPr>
            <a:spLocks noGrp="1"/>
          </p:cNvSpPr>
          <p:nvPr>
            <p:ph type="body" sz="quarter" idx="16" hasCustomPrompt="1"/>
          </p:nvPr>
        </p:nvSpPr>
        <p:spPr>
          <a:xfrm>
            <a:off x="702000" y="1602000"/>
            <a:ext cx="2862000" cy="46440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a-DK" dirty="0"/>
              <a:t>Tekst</a:t>
            </a:r>
          </a:p>
          <a:p>
            <a:pPr lvl="0"/>
            <a:endParaRPr lang="da-DK" dirty="0"/>
          </a:p>
        </p:txBody>
      </p:sp>
      <p:sp>
        <p:nvSpPr>
          <p:cNvPr id="17" name="Heading"/>
          <p:cNvSpPr>
            <a:spLocks noGrp="1"/>
          </p:cNvSpPr>
          <p:nvPr>
            <p:ph type="body" sz="quarter" idx="12" hasCustomPrompt="1"/>
          </p:nvPr>
        </p:nvSpPr>
        <p:spPr>
          <a:xfrm>
            <a:off x="702000" y="684000"/>
            <a:ext cx="7902575" cy="9807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800" b="1" i="0" cap="all" baseline="0">
                <a:solidFill>
                  <a:srgbClr val="7710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b="1" i="0" cap="all" baseline="0" dirty="0"/>
              <a:t>Overskrift</a:t>
            </a:r>
            <a:endParaRPr lang="da-DK" dirty="0"/>
          </a:p>
        </p:txBody>
      </p:sp>
      <p:pic>
        <p:nvPicPr>
          <p:cNvPr id="3" name="Billede 2" descr="Logo" title="Logo">
            <a:extLst>
              <a:ext uri="{FF2B5EF4-FFF2-40B4-BE49-F238E27FC236}">
                <a16:creationId xmlns:a16="http://schemas.microsoft.com/office/drawing/2014/main" id="{318865DA-1BB9-B840-25BD-009C955A011A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000" y="324000"/>
            <a:ext cx="1224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eading"/>
          <p:cNvSpPr>
            <a:spLocks noGrp="1"/>
          </p:cNvSpPr>
          <p:nvPr>
            <p:ph type="body" sz="quarter" idx="12" hasCustomPrompt="1"/>
          </p:nvPr>
        </p:nvSpPr>
        <p:spPr>
          <a:xfrm>
            <a:off x="702000" y="684000"/>
            <a:ext cx="7902575" cy="9807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800" b="1" i="0" cap="all" baseline="0">
                <a:solidFill>
                  <a:srgbClr val="7710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b="1" i="0" cap="all" baseline="0" dirty="0"/>
              <a:t>Overskrift</a:t>
            </a:r>
            <a:endParaRPr lang="da-DK" dirty="0"/>
          </a:p>
        </p:txBody>
      </p:sp>
      <p:sp>
        <p:nvSpPr>
          <p:cNvPr id="6" name="Text"/>
          <p:cNvSpPr>
            <a:spLocks noGrp="1"/>
          </p:cNvSpPr>
          <p:nvPr>
            <p:ph type="body" sz="quarter" idx="16" hasCustomPrompt="1"/>
          </p:nvPr>
        </p:nvSpPr>
        <p:spPr>
          <a:xfrm>
            <a:off x="702000" y="1602000"/>
            <a:ext cx="7740000" cy="46440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a-DK" dirty="0"/>
              <a:t>Tekst</a:t>
            </a:r>
          </a:p>
          <a:p>
            <a:pPr lvl="0"/>
            <a:endParaRPr lang="da-DK" dirty="0"/>
          </a:p>
        </p:txBody>
      </p:sp>
      <p:pic>
        <p:nvPicPr>
          <p:cNvPr id="3" name="Billede 2" descr="Logo" title="Logo">
            <a:extLst>
              <a:ext uri="{FF2B5EF4-FFF2-40B4-BE49-F238E27FC236}">
                <a16:creationId xmlns:a16="http://schemas.microsoft.com/office/drawing/2014/main" id="{11CC13DB-7176-1615-CB28-6287D43A0AD4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000" y="324000"/>
            <a:ext cx="1224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1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1" r:id="rId2"/>
    <p:sldLayoutId id="2147483658" r:id="rId3"/>
    <p:sldLayoutId id="2147483659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80808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80808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8080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612ADC99-1274-0F96-9085-BC9134D87A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sz="1600" b="1" dirty="0"/>
              <a:t>Havnerådets Årsmøde 2025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D84607E-4299-4335-9268-0A474F6366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/>
              <a:t>Foredragsholder: Lonni Klausen og Søren  Sørensen, Center for Kultur, Fritid og Udvikling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86C6F07-6274-B5A5-2ACB-8E1A91230E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/>
              <a:t>Kommunens puljer og fundraising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18D8C52-8224-5BBB-27B1-D0581C9100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/>
              <a:t>06. NOVEMBER 2025</a:t>
            </a:r>
          </a:p>
        </p:txBody>
      </p:sp>
    </p:spTree>
    <p:extLst>
      <p:ext uri="{BB962C8B-B14F-4D97-AF65-F5344CB8AC3E}">
        <p14:creationId xmlns:p14="http://schemas.microsoft.com/office/powerpoint/2010/main" val="2217871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BBD4069-9284-047E-9984-5EC905B1D5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7982" y="2060848"/>
            <a:ext cx="7614416" cy="3123144"/>
          </a:xfrm>
        </p:spPr>
        <p:txBody>
          <a:bodyPr/>
          <a:lstStyle/>
          <a:p>
            <a:r>
              <a:rPr lang="da-DK" dirty="0"/>
              <a:t>Hårbølle havns Sejlklub – 28.000 kr. til kajakaktiviteter</a:t>
            </a:r>
          </a:p>
          <a:p>
            <a:r>
              <a:rPr lang="da-DK" dirty="0"/>
              <a:t>Bogø Sejlklub – 5.000 kr. til ”blå uge”</a:t>
            </a:r>
          </a:p>
          <a:p>
            <a:r>
              <a:rPr lang="da-DK" dirty="0"/>
              <a:t>Sejlklubben Møn – 18.000 kr. til ”Havnens dag”</a:t>
            </a:r>
          </a:p>
          <a:p>
            <a:r>
              <a:rPr lang="da-DK" dirty="0"/>
              <a:t>Hårbølle Havne Høker – 60.000 kr. til sommeraktiviteter på havnen</a:t>
            </a:r>
          </a:p>
          <a:p>
            <a:r>
              <a:rPr lang="da-DK" dirty="0"/>
              <a:t>IDA´s Venner – 20.000 kr. til piratskib sejlads</a:t>
            </a:r>
          </a:p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F249E74-BD33-5A44-9632-47BE507791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7544" y="684000"/>
            <a:ext cx="8137031" cy="980784"/>
          </a:xfrm>
        </p:spPr>
        <p:txBody>
          <a:bodyPr/>
          <a:lstStyle/>
          <a:p>
            <a:r>
              <a:rPr lang="da-DK" dirty="0"/>
              <a:t>Eksempler på bevillinger - Aktivitetspuljen</a:t>
            </a:r>
          </a:p>
        </p:txBody>
      </p:sp>
    </p:spTree>
    <p:extLst>
      <p:ext uri="{BB962C8B-B14F-4D97-AF65-F5344CB8AC3E}">
        <p14:creationId xmlns:p14="http://schemas.microsoft.com/office/powerpoint/2010/main" val="734211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B3CB416-C7C0-E6B3-13A1-484E8CB81C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5576" y="2276872"/>
            <a:ext cx="6966344" cy="3051136"/>
          </a:xfrm>
        </p:spPr>
        <p:txBody>
          <a:bodyPr/>
          <a:lstStyle/>
          <a:p>
            <a:r>
              <a:rPr lang="da-DK" dirty="0"/>
              <a:t>Stege Roklub – 17.000 kr. til 100 års jubilæum</a:t>
            </a:r>
          </a:p>
          <a:p>
            <a:r>
              <a:rPr lang="da-DK" dirty="0"/>
              <a:t>M/S Havblik – 54.000 kr. til sommeraktiviteter på Hårbølle Havn</a:t>
            </a:r>
          </a:p>
          <a:p>
            <a:r>
              <a:rPr lang="da-DK" dirty="0"/>
              <a:t>Sejlklubben Møn – 35.000 kr. til optimistjolle sejlads</a:t>
            </a:r>
          </a:p>
          <a:p>
            <a:r>
              <a:rPr lang="da-DK" dirty="0"/>
              <a:t>Bogø Kulturforening – 40.000 kr. til Havblik Festival</a:t>
            </a:r>
          </a:p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F971D48-8455-8E27-09E0-E930C116D6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9488" y="836712"/>
            <a:ext cx="8065023" cy="980784"/>
          </a:xfrm>
        </p:spPr>
        <p:txBody>
          <a:bodyPr/>
          <a:lstStyle/>
          <a:p>
            <a:r>
              <a:rPr lang="da-DK" dirty="0"/>
              <a:t>Eksempler på bevillinger - Aktivitetspuljen</a:t>
            </a:r>
          </a:p>
        </p:txBody>
      </p:sp>
    </p:spTree>
    <p:extLst>
      <p:ext uri="{BB962C8B-B14F-4D97-AF65-F5344CB8AC3E}">
        <p14:creationId xmlns:p14="http://schemas.microsoft.com/office/powerpoint/2010/main" val="653449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CFB9DDD-94EC-156D-66ED-7DF2ABA9A5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2000" y="2119456"/>
            <a:ext cx="7686424" cy="2619088"/>
          </a:xfrm>
        </p:spPr>
        <p:txBody>
          <a:bodyPr/>
          <a:lstStyle/>
          <a:p>
            <a:r>
              <a:rPr lang="da-DK" dirty="0"/>
              <a:t>Sejlklubben Snekken – 80.000 kr. til renovering af tag på klubhus</a:t>
            </a:r>
          </a:p>
          <a:p>
            <a:r>
              <a:rPr lang="da-DK" dirty="0"/>
              <a:t>Kalvehave Havbadeforening – 22.000 kr. til badebro</a:t>
            </a:r>
          </a:p>
          <a:p>
            <a:r>
              <a:rPr lang="da-DK" dirty="0"/>
              <a:t>Præstø Kajak &amp; Padle Klub – 50.000 kr. til udstyr</a:t>
            </a:r>
          </a:p>
          <a:p>
            <a:r>
              <a:rPr lang="da-DK" dirty="0"/>
              <a:t>Vordingborg Ro &amp; Kajakklub – 8.500 kr. til flydebro</a:t>
            </a:r>
          </a:p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27F3AA6-B314-4973-9822-361E67687D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2000" y="764704"/>
            <a:ext cx="7993015" cy="980784"/>
          </a:xfrm>
        </p:spPr>
        <p:txBody>
          <a:bodyPr/>
          <a:lstStyle/>
          <a:p>
            <a:r>
              <a:rPr lang="da-DK" dirty="0"/>
              <a:t>Eksempler på bevillinger - Facilitetspuljen</a:t>
            </a:r>
          </a:p>
        </p:txBody>
      </p:sp>
    </p:spTree>
    <p:extLst>
      <p:ext uri="{BB962C8B-B14F-4D97-AF65-F5344CB8AC3E}">
        <p14:creationId xmlns:p14="http://schemas.microsoft.com/office/powerpoint/2010/main" val="2852933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29F3518-DF8A-3C97-0B0F-E3B97327DA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9488" y="2204864"/>
            <a:ext cx="7470400" cy="1754992"/>
          </a:xfrm>
        </p:spPr>
        <p:txBody>
          <a:bodyPr/>
          <a:lstStyle/>
          <a:p>
            <a:r>
              <a:rPr lang="da-DK" dirty="0"/>
              <a:t>Dansk </a:t>
            </a:r>
            <a:r>
              <a:rPr lang="da-DK" dirty="0" err="1"/>
              <a:t>Søredningsselskab</a:t>
            </a:r>
            <a:r>
              <a:rPr lang="da-DK" dirty="0"/>
              <a:t> – 12.000 kr. til GPS trackere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Sejlklubben Snekken – tilskud til kurser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42BF32F-A4A3-DFE9-7450-8B91C54C38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9488" y="836712"/>
            <a:ext cx="8065023" cy="980784"/>
          </a:xfrm>
        </p:spPr>
        <p:txBody>
          <a:bodyPr/>
          <a:lstStyle/>
          <a:p>
            <a:r>
              <a:rPr lang="da-DK" dirty="0"/>
              <a:t>Eksempler på bevillinger – Puljen til Frivillighed</a:t>
            </a:r>
          </a:p>
        </p:txBody>
      </p:sp>
    </p:spTree>
    <p:extLst>
      <p:ext uri="{BB962C8B-B14F-4D97-AF65-F5344CB8AC3E}">
        <p14:creationId xmlns:p14="http://schemas.microsoft.com/office/powerpoint/2010/main" val="3683513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udendørs, sky, skib, vand&#10;&#10;AI-genereret indhold kan være ukorrekt.">
            <a:extLst>
              <a:ext uri="{FF2B5EF4-FFF2-40B4-BE49-F238E27FC236}">
                <a16:creationId xmlns:a16="http://schemas.microsoft.com/office/drawing/2014/main" id="{A9F717C1-5A0B-8E72-C075-A12C0B7E0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97" y="764704"/>
            <a:ext cx="6416005" cy="564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42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95113-51E4-4B80-2658-C8D7218E5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3E1CFD0-B1FA-7AA4-7D3C-A3A0F14C29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3025" y="1556792"/>
            <a:ext cx="7740000" cy="4104456"/>
          </a:xfrm>
        </p:spPr>
        <p:txBody>
          <a:bodyPr/>
          <a:lstStyle/>
          <a:p>
            <a:r>
              <a:rPr lang="da-DK" dirty="0"/>
              <a:t>Det tager tid at udvikle, beskrive og ansøge et udviklingsprojekt 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Start med at beskrive jeres projekt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Projektbeskrivelse er ikke = ansøgning!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Budget og finansieringsplan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Giver min projektbeskrivelse mening for andre? (sparring)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2587C9D-179A-A186-E336-8A76969F3A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2000" y="684000"/>
            <a:ext cx="7902575" cy="512752"/>
          </a:xfrm>
        </p:spPr>
        <p:txBody>
          <a:bodyPr/>
          <a:lstStyle/>
          <a:p>
            <a:r>
              <a:rPr lang="da-DK" dirty="0"/>
              <a:t>Fundraising</a:t>
            </a:r>
          </a:p>
        </p:txBody>
      </p:sp>
    </p:spTree>
    <p:extLst>
      <p:ext uri="{BB962C8B-B14F-4D97-AF65-F5344CB8AC3E}">
        <p14:creationId xmlns:p14="http://schemas.microsoft.com/office/powerpoint/2010/main" val="1485558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820D8-320A-681B-A955-1DF0F90A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537E7CE-C203-8A4B-51BE-C9443DDDEF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0779" y="1484784"/>
            <a:ext cx="7740000" cy="5040560"/>
          </a:xfrm>
        </p:spPr>
        <p:txBody>
          <a:bodyPr/>
          <a:lstStyle/>
          <a:p>
            <a:r>
              <a:rPr lang="da-DK" dirty="0"/>
              <a:t>Kontakt fonden – sparring </a:t>
            </a:r>
          </a:p>
          <a:p>
            <a:pPr marL="0" indent="0">
              <a:buNone/>
            </a:pPr>
            <a:r>
              <a:rPr lang="da-DK" dirty="0"/>
              <a:t>     - er projektet inden for skiven?</a:t>
            </a:r>
          </a:p>
          <a:p>
            <a:pPr marL="0" indent="0">
              <a:buNone/>
            </a:pPr>
            <a:r>
              <a:rPr lang="da-DK" dirty="0"/>
              <a:t>     - flere store fonde har et system til feedback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Projektbeskrivelsen skal tilrettes den enkelte fond/pulje</a:t>
            </a:r>
          </a:p>
          <a:p>
            <a:endParaRPr lang="da-DK" dirty="0"/>
          </a:p>
          <a:p>
            <a:r>
              <a:rPr lang="da-DK" dirty="0"/>
              <a:t>Ansøgning er til fonde/puljer</a:t>
            </a:r>
          </a:p>
          <a:p>
            <a:pPr marL="0" indent="0">
              <a:buNone/>
            </a:pPr>
            <a:r>
              <a:rPr lang="da-DK" dirty="0"/>
              <a:t>    Specielle puljer med klart formål!</a:t>
            </a:r>
          </a:p>
          <a:p>
            <a:pPr marL="0" indent="0">
              <a:buNone/>
            </a:pPr>
            <a:r>
              <a:rPr lang="da-DK" dirty="0"/>
              <a:t>    Fondenes uddelingsstrategier!</a:t>
            </a:r>
          </a:p>
          <a:p>
            <a:pPr marL="0" indent="0">
              <a:buNone/>
            </a:pPr>
            <a:r>
              <a:rPr lang="da-DK" dirty="0"/>
              <a:t>    Mange får glæde af donationen, flere brugergrupper! </a:t>
            </a:r>
          </a:p>
          <a:p>
            <a:pPr marL="0" indent="0">
              <a:buNone/>
            </a:pPr>
            <a:r>
              <a:rPr lang="da-DK" dirty="0"/>
              <a:t>    (skemaer/online)</a:t>
            </a:r>
          </a:p>
          <a:p>
            <a:r>
              <a:rPr lang="da-DK"/>
              <a:t>Begrænsningens </a:t>
            </a:r>
            <a:r>
              <a:rPr lang="da-DK" dirty="0"/>
              <a:t>kunst kan være svær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7925E8D-2B53-D253-A9A6-25A9349F43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2000" y="684000"/>
            <a:ext cx="7902575" cy="512752"/>
          </a:xfrm>
        </p:spPr>
        <p:txBody>
          <a:bodyPr/>
          <a:lstStyle/>
          <a:p>
            <a:r>
              <a:rPr lang="da-DK" dirty="0"/>
              <a:t>Fundraising</a:t>
            </a:r>
          </a:p>
        </p:txBody>
      </p:sp>
    </p:spTree>
    <p:extLst>
      <p:ext uri="{BB962C8B-B14F-4D97-AF65-F5344CB8AC3E}">
        <p14:creationId xmlns:p14="http://schemas.microsoft.com/office/powerpoint/2010/main" val="991488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41AA75A-E018-F9AD-6C0D-E2F4E8F478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2000" y="1602000"/>
            <a:ext cx="7740000" cy="4644000"/>
          </a:xfrm>
        </p:spPr>
        <p:txBody>
          <a:bodyPr/>
          <a:lstStyle/>
          <a:p>
            <a:r>
              <a:rPr lang="da-DK" dirty="0"/>
              <a:t>Hvad er det vigtigste når tilsagnsskrivelsen er i hus?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sz="2800" b="1" dirty="0"/>
              <a:t>              AT FÅ PENGENE I KASSEN!</a:t>
            </a:r>
          </a:p>
          <a:p>
            <a:endParaRPr lang="da-DK" dirty="0"/>
          </a:p>
          <a:p>
            <a:r>
              <a:rPr lang="da-DK" dirty="0"/>
              <a:t>Hvordan sørger vi så for det?</a:t>
            </a:r>
          </a:p>
          <a:p>
            <a:endParaRPr lang="da-DK" dirty="0"/>
          </a:p>
          <a:p>
            <a:pPr>
              <a:buFontTx/>
              <a:buChar char="-"/>
            </a:pPr>
            <a:r>
              <a:rPr lang="da-DK" dirty="0"/>
              <a:t>Læs vejledninger og specielt dokumentationskrav, </a:t>
            </a:r>
          </a:p>
          <a:p>
            <a:pPr marL="0" indent="0">
              <a:buNone/>
            </a:pPr>
            <a:r>
              <a:rPr lang="da-DK" dirty="0"/>
              <a:t>     grundigt x 3</a:t>
            </a:r>
          </a:p>
          <a:p>
            <a:pPr>
              <a:buFontTx/>
              <a:buChar char="-"/>
            </a:pPr>
            <a:r>
              <a:rPr lang="da-DK" dirty="0"/>
              <a:t>Overhold hvad der står i tilsagnsskrivelsen</a:t>
            </a:r>
          </a:p>
          <a:p>
            <a:pPr>
              <a:buFontTx/>
              <a:buChar char="-"/>
            </a:pPr>
            <a:r>
              <a:rPr lang="da-DK" dirty="0"/>
              <a:t>Projektændringer meldes til fonden tidligt</a:t>
            </a:r>
          </a:p>
          <a:p>
            <a:pPr marL="0" indent="0">
              <a:buNone/>
            </a:pPr>
            <a:r>
              <a:rPr lang="da-DK" dirty="0"/>
              <a:t>-   Brug skemaer og skabeloner, løbende!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57A868E-5A85-6266-BD4F-9D76488AFA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Fundraising</a:t>
            </a:r>
          </a:p>
        </p:txBody>
      </p:sp>
    </p:spTree>
    <p:extLst>
      <p:ext uri="{BB962C8B-B14F-4D97-AF65-F5344CB8AC3E}">
        <p14:creationId xmlns:p14="http://schemas.microsoft.com/office/powerpoint/2010/main" val="49177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66958-1708-053F-0866-A5B5D0F0B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04EBCE4-AEBD-6CA2-812A-42E20BFE5E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2000" y="1602000"/>
            <a:ext cx="7740000" cy="4644000"/>
          </a:xfrm>
        </p:spPr>
        <p:txBody>
          <a:bodyPr/>
          <a:lstStyle/>
          <a:p>
            <a:r>
              <a:rPr lang="da-DK" dirty="0"/>
              <a:t>PAS PÅ, det ikke bliver donationen fra ”helvede”!</a:t>
            </a:r>
          </a:p>
          <a:p>
            <a:endParaRPr lang="da-DK" dirty="0"/>
          </a:p>
          <a:p>
            <a:r>
              <a:rPr lang="da-DK" dirty="0"/>
              <a:t>Kompetencer til at ”styre” projektet</a:t>
            </a:r>
          </a:p>
          <a:p>
            <a:pPr marL="0" indent="0">
              <a:buNone/>
            </a:pPr>
            <a:r>
              <a:rPr lang="da-DK" dirty="0"/>
              <a:t>		Projektledelse</a:t>
            </a:r>
          </a:p>
          <a:p>
            <a:pPr marL="0" indent="0">
              <a:buNone/>
            </a:pPr>
            <a:r>
              <a:rPr lang="da-DK" dirty="0"/>
              <a:t>		Økonomistyring</a:t>
            </a:r>
          </a:p>
          <a:p>
            <a:pPr marL="0" indent="0">
              <a:buNone/>
            </a:pPr>
            <a:r>
              <a:rPr lang="da-DK" dirty="0"/>
              <a:t>		Bygge-/anlægsledelse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Løbende tages stilling til: udbud/tilbud, projektbeskrivelse, tilladelser, fremdrift, likviditet, betaling af fakturaer, ændringer, kontakt til fonde/puljer, afrapportering, kommunikation, udbetalingsanmodning </a:t>
            </a:r>
            <a:r>
              <a:rPr lang="da-DK" dirty="0" err="1"/>
              <a:t>o.m.a</a:t>
            </a:r>
            <a:r>
              <a:rPr lang="da-DK" dirty="0"/>
              <a:t>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EB0CFF6-2841-4033-73F0-9A580A57CB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Fundraising</a:t>
            </a:r>
          </a:p>
        </p:txBody>
      </p:sp>
    </p:spTree>
    <p:extLst>
      <p:ext uri="{BB962C8B-B14F-4D97-AF65-F5344CB8AC3E}">
        <p14:creationId xmlns:p14="http://schemas.microsoft.com/office/powerpoint/2010/main" val="1863777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ABDC1-194B-3DAD-44BF-228DFEEF5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059AC68-39C7-8820-758F-42DF23CACF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2000" y="1602000"/>
            <a:ext cx="7740000" cy="4644000"/>
          </a:xfrm>
        </p:spPr>
        <p:txBody>
          <a:bodyPr/>
          <a:lstStyle/>
          <a:p>
            <a:r>
              <a:rPr lang="da-DK" dirty="0"/>
              <a:t>PAS PÅ, det ikke bliver donationen fra ”helvede”!</a:t>
            </a:r>
          </a:p>
          <a:p>
            <a:endParaRPr lang="da-DK" dirty="0"/>
          </a:p>
          <a:p>
            <a:r>
              <a:rPr lang="da-DK" dirty="0"/>
              <a:t>Kompetencer til at ”styre” projektet</a:t>
            </a:r>
          </a:p>
          <a:p>
            <a:pPr marL="0" indent="0">
              <a:buNone/>
            </a:pPr>
            <a:r>
              <a:rPr lang="da-DK" dirty="0"/>
              <a:t>		Projektledelse</a:t>
            </a:r>
          </a:p>
          <a:p>
            <a:pPr marL="0" indent="0">
              <a:buNone/>
            </a:pPr>
            <a:r>
              <a:rPr lang="da-DK" dirty="0"/>
              <a:t>		Økonomistyring</a:t>
            </a:r>
          </a:p>
          <a:p>
            <a:pPr marL="0" indent="0">
              <a:buNone/>
            </a:pPr>
            <a:r>
              <a:rPr lang="da-DK" dirty="0"/>
              <a:t>		Bygge-/anlægsledelse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Løbende tages stilling til: udbud/tilbud, projektbeskrivelse, tilladelser, fremdrift, likviditet, betaling af fakturaer, ændringer, kontakt til fonde/puljer, afrapportering, kommunikation, udbetalingsanmodning </a:t>
            </a:r>
            <a:r>
              <a:rPr lang="da-DK" dirty="0" err="1"/>
              <a:t>o.m.a</a:t>
            </a:r>
            <a:r>
              <a:rPr lang="da-DK" dirty="0"/>
              <a:t>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44B4E39-3001-CFED-DF2D-B5146DC7A8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Fundraising</a:t>
            </a:r>
          </a:p>
        </p:txBody>
      </p:sp>
    </p:spTree>
    <p:extLst>
      <p:ext uri="{BB962C8B-B14F-4D97-AF65-F5344CB8AC3E}">
        <p14:creationId xmlns:p14="http://schemas.microsoft.com/office/powerpoint/2010/main" val="183965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billede 4">
            <a:extLst>
              <a:ext uri="{FF2B5EF4-FFF2-40B4-BE49-F238E27FC236}">
                <a16:creationId xmlns:a16="http://schemas.microsoft.com/office/drawing/2014/main" id="{6163B17F-067F-DC40-3187-D4FD3782AA4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8862" r="28862"/>
          <a:stretch>
            <a:fillRect/>
          </a:stretch>
        </p:blipFill>
        <p:spPr>
          <a:xfrm>
            <a:off x="2250000" y="1916832"/>
            <a:ext cx="4644000" cy="4644000"/>
          </a:xfrm>
          <a:prstGeom prst="rect">
            <a:avLst/>
          </a:prstGeom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622893A-4EDC-5420-0007-C63B49A183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3609" y="908720"/>
            <a:ext cx="7128792" cy="648072"/>
          </a:xfrm>
        </p:spPr>
        <p:txBody>
          <a:bodyPr/>
          <a:lstStyle/>
          <a:p>
            <a:r>
              <a:rPr lang="da-DK" dirty="0"/>
              <a:t>Kommunens Puljer</a:t>
            </a:r>
          </a:p>
        </p:txBody>
      </p:sp>
    </p:spTree>
    <p:extLst>
      <p:ext uri="{BB962C8B-B14F-4D97-AF65-F5344CB8AC3E}">
        <p14:creationId xmlns:p14="http://schemas.microsoft.com/office/powerpoint/2010/main" val="2713691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DCF49EA-AE78-9BD9-5973-75F0F44E64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2084" y="980728"/>
            <a:ext cx="7254376" cy="980784"/>
          </a:xfrm>
        </p:spPr>
        <p:txBody>
          <a:bodyPr/>
          <a:lstStyle/>
          <a:p>
            <a:r>
              <a:rPr lang="da-DK" dirty="0"/>
              <a:t>           TAK for opmærksomheden!</a:t>
            </a:r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3811839-8317-94F6-F00B-B7BD49B9C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994044"/>
            <a:ext cx="4411009" cy="441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98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8F8187F-AEA9-DE0B-E881-0AA31EF7BB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2000" y="1772816"/>
            <a:ext cx="7182368" cy="4131256"/>
          </a:xfrm>
        </p:spPr>
        <p:txBody>
          <a:bodyPr/>
          <a:lstStyle/>
          <a:p>
            <a:r>
              <a:rPr lang="da-DK" dirty="0"/>
              <a:t>Økonomi ??</a:t>
            </a:r>
          </a:p>
          <a:p>
            <a:r>
              <a:rPr lang="da-DK" dirty="0"/>
              <a:t>Ansøgningerne behandles løbende hen over året</a:t>
            </a:r>
          </a:p>
          <a:p>
            <a:r>
              <a:rPr lang="da-DK" dirty="0"/>
              <a:t>Behandles i Økonomiudvalget</a:t>
            </a:r>
          </a:p>
          <a:p>
            <a:r>
              <a:rPr lang="da-DK" dirty="0"/>
              <a:t>50% medfinansiering</a:t>
            </a:r>
          </a:p>
          <a:p>
            <a:r>
              <a:rPr lang="da-DK" dirty="0"/>
              <a:t>Foreninger, organisationer, virksomheder (jf. regler om statsstøtte) og sammenslutninger i Vordingborg Kommune</a:t>
            </a:r>
          </a:p>
          <a:p>
            <a:r>
              <a:rPr lang="da-DK" dirty="0"/>
              <a:t>Større udviklingsprojekter og indsatser indenfor f.eks. bosætning, byudvikling, natur, biosfære, erhverv og turisme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94B7D5D-FB76-10BE-4785-7070E23894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Strategisk Udviklingspulje</a:t>
            </a:r>
          </a:p>
        </p:txBody>
      </p:sp>
    </p:spTree>
    <p:extLst>
      <p:ext uri="{BB962C8B-B14F-4D97-AF65-F5344CB8AC3E}">
        <p14:creationId xmlns:p14="http://schemas.microsoft.com/office/powerpoint/2010/main" val="2350787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259CE82-1D04-7526-364E-2EEAD11EBC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2000" y="1602000"/>
            <a:ext cx="7398392" cy="3987240"/>
          </a:xfrm>
        </p:spPr>
        <p:txBody>
          <a:bodyPr/>
          <a:lstStyle/>
          <a:p>
            <a:r>
              <a:rPr lang="da-DK" dirty="0"/>
              <a:t>2.700.000 kr.</a:t>
            </a:r>
          </a:p>
          <a:p>
            <a:r>
              <a:rPr lang="da-DK" dirty="0"/>
              <a:t>3 årlige ansøgningsfrister</a:t>
            </a:r>
          </a:p>
          <a:p>
            <a:r>
              <a:rPr lang="da-DK" dirty="0"/>
              <a:t>Op til 30.000 kr. – behandles administrativt</a:t>
            </a:r>
          </a:p>
          <a:p>
            <a:r>
              <a:rPr lang="da-DK" dirty="0"/>
              <a:t>Over 30.000 kr. – behandles politisk</a:t>
            </a:r>
          </a:p>
          <a:p>
            <a:r>
              <a:rPr lang="da-DK" dirty="0"/>
              <a:t>50% </a:t>
            </a:r>
            <a:r>
              <a:rPr lang="da-DK" dirty="0" err="1"/>
              <a:t>medfinanciering</a:t>
            </a:r>
            <a:endParaRPr lang="da-DK" dirty="0"/>
          </a:p>
          <a:p>
            <a:r>
              <a:rPr lang="da-DK" dirty="0"/>
              <a:t>Foreninger, organisationer og sammenslutninger</a:t>
            </a:r>
          </a:p>
          <a:p>
            <a:r>
              <a:rPr lang="da-DK" dirty="0"/>
              <a:t>Større arrangementer og projekter indenfor kultur, idræt og bosætning – gerne i samarbejde med frivillige og foreninger. Tilsigtes at have en synlig markedsføringseffekt udenfor kommunens grænse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EE78A4B-2C31-4508-5856-EE5F681AC9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0712" y="836712"/>
            <a:ext cx="7902575" cy="656768"/>
          </a:xfrm>
        </p:spPr>
        <p:txBody>
          <a:bodyPr/>
          <a:lstStyle/>
          <a:p>
            <a:r>
              <a:rPr lang="da-DK" dirty="0"/>
              <a:t>Kultur- og Eventpuljen</a:t>
            </a:r>
          </a:p>
        </p:txBody>
      </p:sp>
    </p:spTree>
    <p:extLst>
      <p:ext uri="{BB962C8B-B14F-4D97-AF65-F5344CB8AC3E}">
        <p14:creationId xmlns:p14="http://schemas.microsoft.com/office/powerpoint/2010/main" val="3246050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0BC3340-908A-D4EF-4867-B1987F6555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2000" y="1602000"/>
            <a:ext cx="7470400" cy="3987240"/>
          </a:xfrm>
        </p:spPr>
        <p:txBody>
          <a:bodyPr/>
          <a:lstStyle/>
          <a:p>
            <a:r>
              <a:rPr lang="da-DK" dirty="0"/>
              <a:t>2.150.000 kr.</a:t>
            </a:r>
          </a:p>
          <a:p>
            <a:r>
              <a:rPr lang="da-DK" dirty="0"/>
              <a:t>Ansøgningerne behandles løbende hen over året – der kan søges op til 60.000 kr.</a:t>
            </a:r>
          </a:p>
          <a:p>
            <a:r>
              <a:rPr lang="da-DK" dirty="0"/>
              <a:t>Op til 30.000 kr. – behandles administrativt</a:t>
            </a:r>
          </a:p>
          <a:p>
            <a:r>
              <a:rPr lang="da-DK" dirty="0"/>
              <a:t>Over 30.000 kr. – behandles politisk</a:t>
            </a:r>
          </a:p>
          <a:p>
            <a:r>
              <a:rPr lang="da-DK" dirty="0"/>
              <a:t>Foreninger, organisationer og sammenslutninger</a:t>
            </a:r>
          </a:p>
          <a:p>
            <a:r>
              <a:rPr lang="da-DK" dirty="0"/>
              <a:t>Udvikle, inspirere og understøtte initiativer indenfor kultur-, idræts- og fritidsliv. Aktiviteter, der har til formål at styrke lokaludvikling, fællesskabet, frivillighed og inddragelse af lokalområdet.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50C919D-FE70-9732-DD0C-E4A61D752C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2000" y="684000"/>
            <a:ext cx="7902575" cy="512752"/>
          </a:xfrm>
        </p:spPr>
        <p:txBody>
          <a:bodyPr/>
          <a:lstStyle/>
          <a:p>
            <a:r>
              <a:rPr lang="da-DK" dirty="0"/>
              <a:t>Aktivitetspuljen</a:t>
            </a:r>
          </a:p>
        </p:txBody>
      </p:sp>
    </p:spTree>
    <p:extLst>
      <p:ext uri="{BB962C8B-B14F-4D97-AF65-F5344CB8AC3E}">
        <p14:creationId xmlns:p14="http://schemas.microsoft.com/office/powerpoint/2010/main" val="1916980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1D4064B-7FC6-11DC-083C-6CEB9C805C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1560" y="2348880"/>
            <a:ext cx="7740000" cy="2907120"/>
          </a:xfrm>
        </p:spPr>
        <p:txBody>
          <a:bodyPr/>
          <a:lstStyle/>
          <a:p>
            <a:r>
              <a:rPr lang="da-DK" dirty="0"/>
              <a:t>Åben skole</a:t>
            </a:r>
          </a:p>
          <a:p>
            <a:r>
              <a:rPr lang="da-DK" dirty="0"/>
              <a:t>Foreninger og kulturinstitutioner i samarbejde med skoler og daginstitutioner</a:t>
            </a:r>
          </a:p>
          <a:p>
            <a:r>
              <a:rPr lang="da-DK" dirty="0"/>
              <a:t>6.000 kr. pr. forløb</a:t>
            </a:r>
          </a:p>
          <a:p>
            <a:r>
              <a:rPr lang="da-DK" dirty="0"/>
              <a:t>Løn og materialer</a:t>
            </a:r>
          </a:p>
          <a:p>
            <a:r>
              <a:rPr lang="da-DK" dirty="0"/>
              <a:t>50% af transporten til og fra aktiviteten</a:t>
            </a:r>
          </a:p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C772C50-D21D-CAFA-26F9-DCFE179D78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5576" y="980728"/>
            <a:ext cx="7902575" cy="980784"/>
          </a:xfrm>
        </p:spPr>
        <p:txBody>
          <a:bodyPr/>
          <a:lstStyle/>
          <a:p>
            <a:r>
              <a:rPr lang="da-DK" dirty="0"/>
              <a:t>Aktivitetspuljen fortsat</a:t>
            </a:r>
          </a:p>
        </p:txBody>
      </p:sp>
    </p:spTree>
    <p:extLst>
      <p:ext uri="{BB962C8B-B14F-4D97-AF65-F5344CB8AC3E}">
        <p14:creationId xmlns:p14="http://schemas.microsoft.com/office/powerpoint/2010/main" val="1014639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3CCE4BC-D638-C780-0F48-C651BA827B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2000" y="1602000"/>
            <a:ext cx="7740000" cy="4203264"/>
          </a:xfrm>
        </p:spPr>
        <p:txBody>
          <a:bodyPr/>
          <a:lstStyle/>
          <a:p>
            <a:r>
              <a:rPr lang="da-DK" dirty="0"/>
              <a:t>252.000 kr.</a:t>
            </a:r>
          </a:p>
          <a:p>
            <a:r>
              <a:rPr lang="da-DK" dirty="0"/>
              <a:t>Ansøgningerne behandles løbende hen over året</a:t>
            </a:r>
          </a:p>
          <a:p>
            <a:r>
              <a:rPr lang="da-DK" dirty="0"/>
              <a:t>Op til 50.000 kr. behandles administrativt</a:t>
            </a:r>
          </a:p>
          <a:p>
            <a:r>
              <a:rPr lang="da-DK" dirty="0"/>
              <a:t>Over 50.000 kr. behandles politisk</a:t>
            </a:r>
          </a:p>
          <a:p>
            <a:r>
              <a:rPr lang="da-DK" dirty="0"/>
              <a:t>Højst 50% i støtte til den samlede forbedring/indkøb</a:t>
            </a:r>
          </a:p>
          <a:p>
            <a:r>
              <a:rPr lang="da-DK" dirty="0"/>
              <a:t>Foreninger og klubber</a:t>
            </a:r>
          </a:p>
          <a:p>
            <a:r>
              <a:rPr lang="da-DK" dirty="0"/>
              <a:t>Støtte til materialer og renovering/forbedring af foreningernes egne lokaler. Renovering af udendørs lysanlæg (fodboldbaner)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DFBFD60-AEFB-881D-CFD0-35C5A2F532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Facilitetspuljen</a:t>
            </a:r>
          </a:p>
        </p:txBody>
      </p:sp>
    </p:spTree>
    <p:extLst>
      <p:ext uri="{BB962C8B-B14F-4D97-AF65-F5344CB8AC3E}">
        <p14:creationId xmlns:p14="http://schemas.microsoft.com/office/powerpoint/2010/main" val="4276230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861B326-E411-08A2-E1EC-8EE37C7B48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2000" y="1602000"/>
            <a:ext cx="7740000" cy="4644000"/>
          </a:xfrm>
        </p:spPr>
        <p:txBody>
          <a:bodyPr/>
          <a:lstStyle/>
          <a:p>
            <a:r>
              <a:rPr lang="da-DK" dirty="0"/>
              <a:t>235.000 kr.</a:t>
            </a:r>
          </a:p>
          <a:p>
            <a:r>
              <a:rPr lang="da-DK" dirty="0"/>
              <a:t>Ansøgningerne behandles løbende hen over året af Råd for Frivillighed og Folkeoplysning</a:t>
            </a:r>
          </a:p>
          <a:p>
            <a:r>
              <a:rPr lang="da-DK" dirty="0"/>
              <a:t>Under 20.000 kr. behandles administrativt</a:t>
            </a:r>
          </a:p>
          <a:p>
            <a:r>
              <a:rPr lang="da-DK" dirty="0"/>
              <a:t>20.000 kr. og derover behandles af Råd for Frivillighed og Folkeoplysning – mødes 4-6 gange årligt</a:t>
            </a:r>
          </a:p>
          <a:p>
            <a:r>
              <a:rPr lang="da-DK" dirty="0"/>
              <a:t>Foreninger, organisationer og selvorganiserede grupper</a:t>
            </a:r>
          </a:p>
          <a:p>
            <a:r>
              <a:rPr lang="da-DK" dirty="0"/>
              <a:t>Rådet kan selv anvende midler fra puljen til aktiviteter og projekter</a:t>
            </a:r>
          </a:p>
          <a:p>
            <a:r>
              <a:rPr lang="da-DK" dirty="0"/>
              <a:t>Tilskud til kurser for ledere, trænere og instruktører i foreningerne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3A8657C-59D6-66C1-775A-93F6355ABB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Puljen for Frivillighed</a:t>
            </a:r>
          </a:p>
        </p:txBody>
      </p:sp>
    </p:spTree>
    <p:extLst>
      <p:ext uri="{BB962C8B-B14F-4D97-AF65-F5344CB8AC3E}">
        <p14:creationId xmlns:p14="http://schemas.microsoft.com/office/powerpoint/2010/main" val="3102500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A196E04-E499-9CC4-2911-4C61FCF144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2000" y="1602000"/>
            <a:ext cx="7740000" cy="3051136"/>
          </a:xfrm>
        </p:spPr>
        <p:txBody>
          <a:bodyPr/>
          <a:lstStyle/>
          <a:p>
            <a:r>
              <a:rPr lang="da-DK" dirty="0"/>
              <a:t>Kontakte Kultur, Fritid – og Udvikling for hjælp og vejledning</a:t>
            </a:r>
          </a:p>
          <a:p>
            <a:r>
              <a:rPr lang="da-DK" dirty="0"/>
              <a:t>5536 2002 kl. 9.00-12.00 man-</a:t>
            </a:r>
            <a:r>
              <a:rPr lang="da-DK" dirty="0" err="1"/>
              <a:t>fre</a:t>
            </a:r>
            <a:r>
              <a:rPr lang="da-DK" dirty="0"/>
              <a:t> eller mail; kulturogfritid@vordingborg.dk</a:t>
            </a:r>
          </a:p>
          <a:p>
            <a:r>
              <a:rPr lang="da-DK" dirty="0"/>
              <a:t>Foreningsmøder/workshops om puljer og fundraising forår/sommer 2025 og igen vinter/forår 2026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345E468-0809-DAA1-027C-7B2F76E3B9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Puljer fortsat</a:t>
            </a:r>
          </a:p>
        </p:txBody>
      </p:sp>
    </p:spTree>
    <p:extLst>
      <p:ext uri="{BB962C8B-B14F-4D97-AF65-F5344CB8AC3E}">
        <p14:creationId xmlns:p14="http://schemas.microsoft.com/office/powerpoint/2010/main" val="3628749782"/>
      </p:ext>
    </p:extLst>
  </p:cSld>
  <p:clrMapOvr>
    <a:masterClrMapping/>
  </p:clrMapOvr>
</p:sld>
</file>

<file path=ppt/theme/theme1.xml><?xml version="1.0" encoding="utf-8"?>
<a:theme xmlns:a="http://schemas.openxmlformats.org/drawingml/2006/main" name="Diasmaster">
  <a:themeElements>
    <a:clrScheme name="Brugerdefineret design 1">
      <a:dk1>
        <a:srgbClr val="0083A9"/>
      </a:dk1>
      <a:lt1>
        <a:srgbClr val="755A9E"/>
      </a:lt1>
      <a:dk2>
        <a:srgbClr val="44697D"/>
      </a:dk2>
      <a:lt2>
        <a:srgbClr val="4CA487"/>
      </a:lt2>
      <a:accent1>
        <a:srgbClr val="21314D"/>
      </a:accent1>
      <a:accent2>
        <a:srgbClr val="DA8C15"/>
      </a:accent2>
      <a:accent3>
        <a:srgbClr val="00C6D7"/>
      </a:accent3>
      <a:accent4>
        <a:srgbClr val="F6D500"/>
      </a:accent4>
      <a:accent5>
        <a:srgbClr val="EC4371"/>
      </a:accent5>
      <a:accent6>
        <a:srgbClr val="327ABE"/>
      </a:accent6>
      <a:hlink>
        <a:srgbClr val="009999"/>
      </a:hlink>
      <a:folHlink>
        <a:srgbClr val="99CC00"/>
      </a:folHlink>
    </a:clrScheme>
    <a:fontScheme name="Brugerdefineret design">
      <a:majorFont>
        <a:latin typeface="Georgia"/>
        <a:ea typeface=""/>
        <a:cs typeface="Arial"/>
      </a:majorFont>
      <a:minorFont>
        <a:latin typeface="Tahoma"/>
        <a:ea typeface=""/>
        <a:cs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">
          <a:solidFill>
            <a:srgbClr val="080808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Brugerdefineret design 1">
        <a:dk1>
          <a:srgbClr val="0083A9"/>
        </a:dk1>
        <a:lt1>
          <a:srgbClr val="755A9E"/>
        </a:lt1>
        <a:dk2>
          <a:srgbClr val="44697D"/>
        </a:dk2>
        <a:lt2>
          <a:srgbClr val="4CA487"/>
        </a:lt2>
        <a:accent1>
          <a:srgbClr val="21314D"/>
        </a:accent1>
        <a:accent2>
          <a:srgbClr val="DA8C15"/>
        </a:accent2>
        <a:accent3>
          <a:srgbClr val="00C6D7"/>
        </a:accent3>
        <a:accent4>
          <a:srgbClr val="F6D500"/>
        </a:accent4>
        <a:accent5>
          <a:srgbClr val="EC4371"/>
        </a:accent5>
        <a:accent6>
          <a:srgbClr val="327AB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æsentation.potm" id="{8F81B892-9DFA-4660-9FAF-1FC70F8D46FC}" vid="{6DD33787-5751-45C6-A70E-D547F9BF52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Præsentation</Template>
  <TotalTime>68</TotalTime>
  <Words>887</Words>
  <Application>Microsoft Office PowerPoint</Application>
  <PresentationFormat>Skærmshow (4:3)</PresentationFormat>
  <Paragraphs>128</Paragraphs>
  <Slides>20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4" baseType="lpstr">
      <vt:lpstr>Arial</vt:lpstr>
      <vt:lpstr>Georgia</vt:lpstr>
      <vt:lpstr>Verdana</vt:lpstr>
      <vt:lpstr>Diasmaster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Vordingborg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Præsentation</dc:title>
  <dc:creator>Søren Per Sørensen</dc:creator>
  <cp:lastModifiedBy>Søren Per Sørensen</cp:lastModifiedBy>
  <cp:revision>2</cp:revision>
  <cp:lastPrinted>2025-11-06T16:32:51Z</cp:lastPrinted>
  <dcterms:created xsi:type="dcterms:W3CDTF">2025-11-06T15:28:39Z</dcterms:created>
  <dcterms:modified xsi:type="dcterms:W3CDTF">2025-11-06T16:40:50Z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oudStatistics_StoryID">
    <vt:lpwstr>50783420-75b3-4df0-9e12-ac0a6b1a8570</vt:lpwstr>
  </property>
  <property fmtid="{D5CDD505-2E9C-101B-9397-08002B2CF9AE}" pid="3" name="CloudStatistics_DocumentCreation">
    <vt:lpwstr>True</vt:lpwstr>
  </property>
</Properties>
</file>